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64" r:id="rId5"/>
    <p:sldId id="265" r:id="rId6"/>
    <p:sldId id="259" r:id="rId7"/>
    <p:sldId id="266" r:id="rId8"/>
    <p:sldId id="267" r:id="rId9"/>
    <p:sldId id="268" r:id="rId10"/>
    <p:sldId id="269" r:id="rId11"/>
    <p:sldId id="260" r:id="rId12"/>
  </p:sldIdLst>
  <p:sldSz cx="9144000" cy="6858000" type="screen4x3"/>
  <p:notesSz cx="6858000" cy="9215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ie Sendze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528" y="-1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2AC0F-84ED-4E08-BD45-ADA77A236F0C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D82AE-0BBF-4B5F-BEAD-3A39EEEC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20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932B-83DC-4E57-B0DE-A2CE24EEE19C}" type="datetimeFigureOut">
              <a:rPr lang="en-US" smtClean="0"/>
              <a:pPr/>
              <a:t>3/18/14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690563"/>
            <a:ext cx="4606925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77333"/>
            <a:ext cx="5486400" cy="4146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E8E99-545C-4A49-8506-0905DA47FE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8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26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Elevator speech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51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91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63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77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9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1E3D7-3CCF-450B-B837-01321C8DA89F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6215-3058-4173-8E81-EF6690FB3F5B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5094-8380-46EC-AD93-983D1262B79B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A21F-5665-42D9-9D01-E9D9164CF989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C60F-65CE-4686-B593-3A72FA2E3346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8522-90B8-417C-A688-8982BA689777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E0D-4C8A-4C75-82E2-0E8D5F5C642B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B24-1112-46D8-9178-543C2EB287A3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0BF9-8AF1-4FB2-912A-2F658CF95066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49AA-D95D-4AF2-8A16-8FB7AD9162AD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BED-9F56-4E62-ACBB-70369135DC69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1FAA8-C722-4687-8B62-428AE84720A4}" type="datetime1">
              <a:rPr lang="en-US" smtClean="0"/>
              <a:t>3/18/14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3516-D33C-4AD9-AA21-18F8F8400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Excel_Sheet1.xlsx"/><Relationship Id="rId6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5" Type="http://schemas.openxmlformats.org/officeDocument/2006/relationships/package" Target="../embeddings/Microsoft_Excel_Sheet2.xlsx"/><Relationship Id="rId6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SIM- Data </a:t>
            </a:r>
            <a:r>
              <a:rPr lang="en-US" b="1" dirty="0"/>
              <a:t>Infrastructure</a:t>
            </a:r>
            <a:br>
              <a:rPr lang="en-US" b="1" dirty="0"/>
            </a:br>
            <a:r>
              <a:rPr lang="en-US" b="1" dirty="0"/>
              <a:t>Subcommittee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176"/>
                </a:solidFill>
              </a:rPr>
              <a:t>March 5, 2014</a:t>
            </a:r>
            <a:endParaRPr lang="en-US" dirty="0">
              <a:solidFill>
                <a:srgbClr val="007176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81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94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Data Infrastructure </a:t>
            </a:r>
            <a:br>
              <a:rPr lang="en-US" b="1" dirty="0" smtClean="0"/>
            </a:br>
            <a:r>
              <a:rPr lang="en-US" b="1" dirty="0" smtClean="0"/>
              <a:t>Charge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600" b="1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SIM Data Infrastructure Subcommittee </a:t>
            </a:r>
            <a:r>
              <a:rPr lang="en-US" u="sng" dirty="0"/>
              <a:t>will advise key projects and objectives</a:t>
            </a:r>
            <a:r>
              <a:rPr lang="en-US" dirty="0"/>
              <a:t> within the scope of SIM </a:t>
            </a:r>
            <a:r>
              <a:rPr lang="en-US" u="sng" dirty="0"/>
              <a:t>towards improving</a:t>
            </a:r>
            <a:r>
              <a:rPr lang="en-US" dirty="0"/>
              <a:t> data infrastructure systems and technology across the state of Maine.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Specifically</a:t>
            </a:r>
            <a:r>
              <a:rPr lang="en-US" dirty="0"/>
              <a:t>, advising on technical capabilities related but not limited to </a:t>
            </a:r>
            <a:r>
              <a:rPr lang="en-US" u="sng" dirty="0"/>
              <a:t>data infrastructure investments</a:t>
            </a:r>
            <a:r>
              <a:rPr lang="en-US" dirty="0"/>
              <a:t>, use </a:t>
            </a:r>
            <a:r>
              <a:rPr lang="en-US" u="sng" dirty="0"/>
              <a:t>of national data standards </a:t>
            </a:r>
            <a:r>
              <a:rPr lang="en-US" dirty="0"/>
              <a:t>and clinical and administrative </a:t>
            </a:r>
            <a:r>
              <a:rPr lang="en-US" u="sng" dirty="0"/>
              <a:t>data availability</a:t>
            </a:r>
            <a:r>
              <a:rPr lang="en-US" dirty="0"/>
              <a:t> and </a:t>
            </a:r>
            <a:r>
              <a:rPr lang="en-US" u="sng" dirty="0"/>
              <a:t>interoperability</a:t>
            </a:r>
            <a:r>
              <a:rPr lang="en-US" dirty="0"/>
              <a:t>. The Subcommittee will advise the SIM partners and the Steering Committee on areas of </a:t>
            </a:r>
            <a:r>
              <a:rPr lang="en-US" u="sng" dirty="0"/>
              <a:t>alignment</a:t>
            </a:r>
            <a:r>
              <a:rPr lang="en-US" dirty="0"/>
              <a:t> of SIM data and analytics infrastructure activities with other public and private projects underway across the State</a:t>
            </a:r>
            <a:r>
              <a:rPr lang="en-US" dirty="0" smtClean="0"/>
              <a:t>.</a:t>
            </a:r>
            <a:r>
              <a:rPr lang="en-US" sz="4000" b="1" dirty="0" smtClean="0"/>
              <a:t>”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3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928930"/>
              </p:ext>
            </p:extLst>
          </p:nvPr>
        </p:nvGraphicFramePr>
        <p:xfrm>
          <a:off x="457200" y="1600199"/>
          <a:ext cx="8229599" cy="4465321"/>
        </p:xfrm>
        <a:graphic>
          <a:graphicData uri="http://schemas.openxmlformats.org/drawingml/2006/table">
            <a:tbl>
              <a:tblPr firstRow="1" firstCol="1" bandRow="1"/>
              <a:tblGrid>
                <a:gridCol w="5489445"/>
                <a:gridCol w="1735431"/>
                <a:gridCol w="1004723"/>
              </a:tblGrid>
              <a:tr h="533401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1. Agenda </a:t>
                      </a: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review and 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Introductions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6858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 min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2. Review 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and adoption of minutes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 min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3. Project </a:t>
                      </a: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Updates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4. Risk </a:t>
                      </a: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Mitigation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 min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30 min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2286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5. HIN’s </a:t>
                      </a: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Data Analytics Project “the Dashboard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”</a:t>
                      </a:r>
                    </a:p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6. Interested </a:t>
                      </a: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Parties Public Comment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Shaun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b="1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45 min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 min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81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 RFP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BH RFP</a:t>
            </a:r>
          </a:p>
          <a:p>
            <a:pPr lvl="1"/>
            <a:r>
              <a:rPr lang="en-US" dirty="0" smtClean="0"/>
              <a:t>26 applications received end of day 3/3.</a:t>
            </a:r>
          </a:p>
          <a:p>
            <a:pPr lvl="1"/>
            <a:r>
              <a:rPr lang="en-US" dirty="0" smtClean="0"/>
              <a:t>Application review over the month of march</a:t>
            </a:r>
          </a:p>
          <a:p>
            <a:pPr lvl="1"/>
            <a:r>
              <a:rPr lang="en-US" dirty="0" smtClean="0"/>
              <a:t>Announcements due 4/4/14</a:t>
            </a:r>
          </a:p>
          <a:p>
            <a:pPr lvl="1"/>
            <a:r>
              <a:rPr lang="en-US" dirty="0" smtClean="0"/>
              <a:t>Milestone 1 work: April-Sept. 2014</a:t>
            </a:r>
          </a:p>
          <a:p>
            <a:pPr lvl="2"/>
            <a:r>
              <a:rPr lang="en-US" dirty="0" smtClean="0"/>
              <a:t>Focus will be on EHR readiness</a:t>
            </a:r>
          </a:p>
          <a:p>
            <a:pPr lvl="2"/>
            <a:r>
              <a:rPr lang="en-US" dirty="0" smtClean="0"/>
              <a:t>HIE Participation contracts in 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3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Patient Portal, Blue Button Pilot Updates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Survey results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Selected partner</a:t>
            </a:r>
          </a:p>
          <a:p>
            <a:pPr lvl="1"/>
            <a:r>
              <a:rPr lang="en-US" dirty="0" smtClean="0"/>
              <a:t>Eastern Maine Health System</a:t>
            </a:r>
          </a:p>
          <a:p>
            <a:pPr marL="400050" lvl="1" indent="0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Implementation team meetings begin now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924204"/>
              </p:ext>
            </p:extLst>
          </p:nvPr>
        </p:nvGraphicFramePr>
        <p:xfrm>
          <a:off x="3810000" y="2362200"/>
          <a:ext cx="1143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0" y="2362200"/>
                        <a:ext cx="11430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596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 Risk Mitigation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Committee role:</a:t>
            </a:r>
          </a:p>
          <a:p>
            <a:pPr lvl="1"/>
            <a:r>
              <a:rPr lang="en-US" dirty="0" smtClean="0"/>
              <a:t>Advise on strategies and risk plans as they evolve</a:t>
            </a:r>
          </a:p>
          <a:p>
            <a:pPr lvl="1"/>
            <a:r>
              <a:rPr lang="en-US" dirty="0" smtClean="0"/>
              <a:t>Advise on risks as they turn into “issues” </a:t>
            </a:r>
          </a:p>
          <a:p>
            <a:pPr lvl="1"/>
            <a:r>
              <a:rPr lang="en-US" dirty="0" smtClean="0"/>
              <a:t>Review current draft of Data Infrastructure related risks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775572"/>
              </p:ext>
            </p:extLst>
          </p:nvPr>
        </p:nvGraphicFramePr>
        <p:xfrm>
          <a:off x="4267200" y="4495800"/>
          <a:ext cx="2438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67200" y="4495800"/>
                        <a:ext cx="2438400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1589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HIN’s Data Analytics “Dashboard”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Demonstration</a:t>
            </a:r>
          </a:p>
          <a:p>
            <a:r>
              <a:rPr lang="en-US" dirty="0" smtClean="0"/>
              <a:t>MaineCare “test” under the scope of SIM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65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Data Infrastructure Upcoming Meetings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69200"/>
              </p:ext>
            </p:extLst>
          </p:nvPr>
        </p:nvGraphicFramePr>
        <p:xfrm>
          <a:off x="304800" y="1600200"/>
          <a:ext cx="8610600" cy="3925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601043">
                <a:tc>
                  <a:txBody>
                    <a:bodyPr/>
                    <a:lstStyle/>
                    <a:p>
                      <a:r>
                        <a:rPr lang="en-US" dirty="0" smtClean="0"/>
                        <a:t>Date &amp; Time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 Project Agenda</a:t>
                      </a:r>
                      <a:r>
                        <a:rPr lang="en-US" baseline="0" dirty="0" smtClean="0"/>
                        <a:t> Items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</a:tr>
              <a:tr h="148202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Wednesday, April 16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, 2p-4p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(Changed due to annual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Maine Quality Counts conference)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-Updates on BH RFP </a:t>
                      </a:r>
                    </a:p>
                    <a:p>
                      <a:r>
                        <a:rPr lang="en-US" baseline="0" dirty="0" smtClean="0"/>
                        <a:t>-Focus on HIN-HIE functions and tools to support SIM</a:t>
                      </a:r>
                    </a:p>
                    <a:p>
                      <a:endParaRPr lang="en-US" baseline="0" dirty="0" smtClean="0"/>
                    </a:p>
                  </a:txBody>
                  <a:tcPr/>
                </a:tc>
              </a:tr>
              <a:tr h="601043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Wednesday, May</a:t>
                      </a:r>
                      <a:r>
                        <a:rPr lang="en-US" baseline="0" dirty="0" smtClean="0"/>
                        <a:t> 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, 2p-4p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Direct email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Risk updates</a:t>
                      </a:r>
                      <a:r>
                        <a:rPr lang="en-US" baseline="0" dirty="0" smtClean="0"/>
                        <a:t> and check-in</a:t>
                      </a:r>
                      <a:endParaRPr lang="en-US" dirty="0"/>
                    </a:p>
                  </a:txBody>
                  <a:tcPr/>
                </a:tc>
              </a:tr>
              <a:tr h="601043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Wednesday,</a:t>
                      </a:r>
                      <a:r>
                        <a:rPr lang="en-US" baseline="0" dirty="0" smtClean="0"/>
                        <a:t> June 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TBD</a:t>
                      </a:r>
                      <a:endParaRPr lang="en-US" i="1" dirty="0"/>
                    </a:p>
                  </a:txBody>
                  <a:tcPr/>
                </a:tc>
              </a:tr>
              <a:tr h="601043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Wednesday, September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TBD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1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ealthInfoNet PPT Template">
  <a:themeElements>
    <a:clrScheme name="HIN">
      <a:dk1>
        <a:srgbClr val="004B8D"/>
      </a:dk1>
      <a:lt1>
        <a:srgbClr val="004B8D"/>
      </a:lt1>
      <a:dk2>
        <a:srgbClr val="008576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I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499C063D31F4428F01546C8E1810C3" ma:contentTypeVersion="0" ma:contentTypeDescription="Create a new document." ma:contentTypeScope="" ma:versionID="be61ef9b1d23067eddfb52b14c77c01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6396260-90A6-4802-9EB8-A023D227A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95A753A-822C-4379-BB84-78F44FF06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BD021E-2E9B-4269-87C1-14CAB1209A08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HealthInfoNet PPT Template</Template>
  <TotalTime>3907</TotalTime>
  <Words>298</Words>
  <Application>Microsoft Macintosh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HealthInfoNet PPT Template</vt:lpstr>
      <vt:lpstr>Worksheet</vt:lpstr>
      <vt:lpstr>SIM- Data Infrastructure Subcommittee</vt:lpstr>
      <vt:lpstr>Data Infrastructure  Charge Statement</vt:lpstr>
      <vt:lpstr>Agenda</vt:lpstr>
      <vt:lpstr>BH RFP Updates</vt:lpstr>
      <vt:lpstr>Patient Portal, Blue Button Pilot Updates</vt:lpstr>
      <vt:lpstr>SIM Risk Mitigation Process</vt:lpstr>
      <vt:lpstr>HIN’s Data Analytics “Dashboard” </vt:lpstr>
      <vt:lpstr>Data Infrastructure Upcoming Meetings</vt:lpstr>
    </vt:vector>
  </TitlesOfParts>
  <Company>HealthInfoNet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Notification Service</dc:title>
  <dc:creator>Katie Sendze</dc:creator>
  <cp:lastModifiedBy>Trevor Putnoky</cp:lastModifiedBy>
  <cp:revision>93</cp:revision>
  <dcterms:created xsi:type="dcterms:W3CDTF">2013-08-22T16:32:14Z</dcterms:created>
  <dcterms:modified xsi:type="dcterms:W3CDTF">2014-03-18T17:28:57Z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0x010100A3499C063D31F4428F01546C8E1810C3</vt:lpwstr>
  </property>
</Properties>
</file>